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58" r:id="rId6"/>
    <p:sldId id="287" r:id="rId7"/>
    <p:sldId id="279" r:id="rId8"/>
    <p:sldId id="280" r:id="rId9"/>
    <p:sldId id="259" r:id="rId10"/>
    <p:sldId id="290" r:id="rId11"/>
    <p:sldId id="298" r:id="rId12"/>
    <p:sldId id="296" r:id="rId13"/>
    <p:sldId id="303" r:id="rId14"/>
    <p:sldId id="301" r:id="rId15"/>
    <p:sldId id="261" r:id="rId16"/>
    <p:sldId id="288" r:id="rId17"/>
    <p:sldId id="294" r:id="rId18"/>
    <p:sldId id="299" r:id="rId19"/>
    <p:sldId id="292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ayC2" initials="G" lastIdx="3" clrIdx="0">
    <p:extLst>
      <p:ext uri="{19B8F6BF-5375-455C-9EA6-DF929625EA0E}">
        <p15:presenceInfo xmlns:p15="http://schemas.microsoft.com/office/powerpoint/2012/main" userId="GuayC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8A00"/>
    <a:srgbClr val="002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4" autoAdjust="0"/>
  </p:normalViewPr>
  <p:slideViewPr>
    <p:cSldViewPr snapToGrid="0" snapToObjects="1">
      <p:cViewPr varScale="1">
        <p:scale>
          <a:sx n="75" d="100"/>
          <a:sy n="75" d="100"/>
        </p:scale>
        <p:origin x="166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>
        <p:scale>
          <a:sx n="220" d="100"/>
          <a:sy n="220" d="100"/>
        </p:scale>
        <p:origin x="960" y="-4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19425-6472-4038-ADF9-BC63BFCCAE85}" type="datetimeFigureOut">
              <a:rPr lang="en-CA" smtClean="0"/>
              <a:t>2022-11-07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7126A-445F-4BE9-BE40-EFB8918667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09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554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198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>
              <a:solidFill>
                <a:srgbClr val="002E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514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945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568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816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731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69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11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67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982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02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57237" y="4300537"/>
            <a:ext cx="5486400" cy="360045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057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i="0" dirty="0"/>
              <a:t>TC = Temps complet</a:t>
            </a:r>
          </a:p>
          <a:p>
            <a:r>
              <a:rPr lang="fr-CA" i="0" dirty="0"/>
              <a:t>EE = En établissement</a:t>
            </a:r>
          </a:p>
          <a:p>
            <a:r>
              <a:rPr lang="fr-CA" i="0" baseline="0" dirty="0"/>
              <a:t>TP = Temps partiel</a:t>
            </a:r>
          </a:p>
          <a:p>
            <a:r>
              <a:rPr lang="fr-CA" i="0" baseline="0" dirty="0"/>
              <a:t>ST = Spécialisé dans une tradition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464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8890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126A-445F-4BE9-BE40-EFB89186670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64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9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8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6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8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8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3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cover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7F707-3422-1645-AECB-A4BBDA5752B4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616-FB3C-644D-AABB-84C38E647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304800"/>
            <a:ext cx="9144000" cy="68580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82600" y="5054600"/>
            <a:ext cx="8204200" cy="11591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CA" sz="3300">
                <a:solidFill>
                  <a:srgbClr val="002E5D"/>
                </a:solidFill>
                <a:latin typeface="Arial"/>
                <a:cs typeface="Arial"/>
              </a:rPr>
              <a:t>Responsable de l’Aumônerie</a:t>
            </a:r>
          </a:p>
          <a:p>
            <a:r>
              <a:rPr lang="fr-CA" sz="1200" b="1">
                <a:solidFill>
                  <a:srgbClr val="CC8A00"/>
                </a:solidFill>
                <a:latin typeface="Arial"/>
                <a:cs typeface="Arial"/>
              </a:rPr>
              <a:t>Réunion du Comité interconfessionnel</a:t>
            </a:r>
          </a:p>
          <a:p>
            <a:r>
              <a:rPr lang="fr-CA" sz="1200" b="1">
                <a:solidFill>
                  <a:srgbClr val="CC8A00"/>
                </a:solidFill>
                <a:latin typeface="Arial"/>
                <a:cs typeface="Arial"/>
              </a:rPr>
              <a:t>30 mai 2022</a:t>
            </a:r>
          </a:p>
        </p:txBody>
      </p:sp>
    </p:spTree>
    <p:extLst>
      <p:ext uri="{BB962C8B-B14F-4D97-AF65-F5344CB8AC3E}">
        <p14:creationId xmlns:p14="http://schemas.microsoft.com/office/powerpoint/2010/main" val="94452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21792" y="249869"/>
            <a:ext cx="7646988" cy="990600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600">
                <a:solidFill>
                  <a:schemeClr val="tx1"/>
                </a:solidFill>
              </a:rPr>
              <a:t>Mise à jour sur l’évaluation du SCC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5075"/>
              </p:ext>
            </p:extLst>
          </p:nvPr>
        </p:nvGraphicFramePr>
        <p:xfrm>
          <a:off x="223283" y="1069812"/>
          <a:ext cx="8697433" cy="5956333"/>
        </p:xfrm>
        <a:graphic>
          <a:graphicData uri="http://schemas.openxmlformats.org/drawingml/2006/table">
            <a:tbl>
              <a:tblPr/>
              <a:tblGrid>
                <a:gridCol w="2455245">
                  <a:extLst>
                    <a:ext uri="{9D8B030D-6E8A-4147-A177-3AD203B41FA5}">
                      <a16:colId xmlns:a16="http://schemas.microsoft.com/office/drawing/2014/main" val="210630740"/>
                    </a:ext>
                  </a:extLst>
                </a:gridCol>
                <a:gridCol w="4859079">
                  <a:extLst>
                    <a:ext uri="{9D8B030D-6E8A-4147-A177-3AD203B41FA5}">
                      <a16:colId xmlns:a16="http://schemas.microsoft.com/office/drawing/2014/main" val="814532603"/>
                    </a:ext>
                  </a:extLst>
                </a:gridCol>
                <a:gridCol w="1383109">
                  <a:extLst>
                    <a:ext uri="{9D8B030D-6E8A-4147-A177-3AD203B41FA5}">
                      <a16:colId xmlns:a16="http://schemas.microsoft.com/office/drawing/2014/main" val="1247232515"/>
                    </a:ext>
                  </a:extLst>
                </a:gridCol>
              </a:tblGrid>
              <a:tr h="427004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Recommandations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Produits livrables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Terminé /</a:t>
                      </a:r>
                      <a:r>
                        <a:rPr lang="fr-CA" sz="1200" b="1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permanent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081925"/>
                  </a:ext>
                </a:extLst>
              </a:tr>
              <a:tr h="469558"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fr-CA" sz="1200" b="1" i="0" u="none" strike="noStrike" dirty="0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1. Améliorer les pratiques de gestion de l’information et la qualité des données religieuses</a:t>
                      </a:r>
                    </a:p>
                  </a:txBody>
                  <a:tcPr marL="8126" marR="8126" marT="8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 dirty="0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Harmonisation des renseignements religieux du SCC, qui sont consignés dans le SGD, avec le recensement canadien 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Mars 2018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9248"/>
                  </a:ext>
                </a:extLst>
              </a:tr>
              <a:tr h="47858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 dirty="0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Amélioration de la collecte de données relatives aux renseignements religieux sur les délinquants dans le SGD 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Novembre 2018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630016"/>
                  </a:ext>
                </a:extLst>
              </a:tr>
              <a:tr h="767547">
                <a:tc rowSpan="2"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1" i="0" u="none" strike="noStrike" dirty="0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2. Améliorer la planification et la surveillance/prestation de services</a:t>
                      </a:r>
                    </a:p>
                  </a:txBody>
                  <a:tcPr marL="8126" marR="8126" marT="8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Plan d’affectation des ressources mis en œuvre selon les normes de prestation de services recommandées par le Comité interconfessionnel, l’appartenance religieuse des délinquants et les besoins des établissements 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Novembre 2018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31506"/>
                  </a:ext>
                </a:extLst>
              </a:tr>
              <a:tr h="47858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Augmentation de la participation du Comité interconfessionnel aux réunions régionales et nationales avec Bridges of Canada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778304"/>
                  </a:ext>
                </a:extLst>
              </a:tr>
              <a:tr h="307020"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fr-CA" sz="1200" b="1" i="0" u="none" strike="noStrike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3. Augmenter la visibilité des aumôniers et des bénévoles</a:t>
                      </a:r>
                    </a:p>
                  </a:txBody>
                  <a:tcPr marL="8126" marR="8126" marT="8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CA" sz="1200" b="0" i="0" u="none" strike="noStrike" dirty="0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Les aumôniers surveillent les rencontres avec les nouveaux détenus et les aiguillages vers des projets de réinsertion sociale avec des groupes confessionnels (PRSGC) 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Janvier 2020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042532"/>
                  </a:ext>
                </a:extLst>
              </a:tr>
              <a:tr h="60678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Nouvelles cartes d’identité pour le programme de bénévolat de l’Aumônerie du SCC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Elles seront mises en œuvre quand les bénévoles retourneront aux établissements.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389553"/>
                  </a:ext>
                </a:extLst>
              </a:tr>
              <a:tr h="772463">
                <a:tc rowSpan="3"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1" i="0" u="none" strike="noStrike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4. Améliorer les possibilités confessionnelles de réinsertion sociale dans la collectivité </a:t>
                      </a:r>
                    </a:p>
                  </a:txBody>
                  <a:tcPr marL="8126" marR="8126" marT="81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0" i="0" u="none" strike="noStrike" dirty="0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Présentations et/ou outils pour aider le Comité interconfessionnel à accroître la sensibilisation auprès des collectivités religieuses ou de leur parler afin de mieux appuyer les détenus dans la préparation de leur mise en liberté</a:t>
                      </a:r>
                    </a:p>
                  </a:txBody>
                  <a:tcPr marL="8126" marR="8126" marT="8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Juin 2021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87832"/>
                  </a:ext>
                </a:extLst>
              </a:tr>
              <a:tr h="30702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Le répertoire des PRSGC pour les aumôniers est mis à jour deux fois par année.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526554"/>
                  </a:ext>
                </a:extLst>
              </a:tr>
              <a:tr h="78560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Mise en œuvre et normalisation des questions relatives au soutien des groupes confessionnels après la mise en liberté et suivi à des étapes importantes de la planification de la mise en liberté </a:t>
                      </a:r>
                    </a:p>
                  </a:txBody>
                  <a:tcPr marL="8126" marR="8126" marT="81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 dirty="0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Mai 2020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866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46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21792" y="164808"/>
            <a:ext cx="7646988" cy="990600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600">
                <a:solidFill>
                  <a:schemeClr val="tx1"/>
                </a:solidFill>
              </a:rPr>
              <a:t>Mise à jour sur l’évaluation du SCC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48300"/>
              </p:ext>
            </p:extLst>
          </p:nvPr>
        </p:nvGraphicFramePr>
        <p:xfrm>
          <a:off x="212651" y="1155408"/>
          <a:ext cx="8665534" cy="5538331"/>
        </p:xfrm>
        <a:graphic>
          <a:graphicData uri="http://schemas.openxmlformats.org/drawingml/2006/table">
            <a:tbl>
              <a:tblPr/>
              <a:tblGrid>
                <a:gridCol w="2902689">
                  <a:extLst>
                    <a:ext uri="{9D8B030D-6E8A-4147-A177-3AD203B41FA5}">
                      <a16:colId xmlns:a16="http://schemas.microsoft.com/office/drawing/2014/main" val="3145367685"/>
                    </a:ext>
                  </a:extLst>
                </a:gridCol>
                <a:gridCol w="4478156">
                  <a:extLst>
                    <a:ext uri="{9D8B030D-6E8A-4147-A177-3AD203B41FA5}">
                      <a16:colId xmlns:a16="http://schemas.microsoft.com/office/drawing/2014/main" val="2448370666"/>
                    </a:ext>
                  </a:extLst>
                </a:gridCol>
                <a:gridCol w="1284689">
                  <a:extLst>
                    <a:ext uri="{9D8B030D-6E8A-4147-A177-3AD203B41FA5}">
                      <a16:colId xmlns:a16="http://schemas.microsoft.com/office/drawing/2014/main" val="1515496155"/>
                    </a:ext>
                  </a:extLst>
                </a:gridCol>
              </a:tblGrid>
              <a:tr h="196228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Recommandations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Produits livrables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Terminé / permanent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808387"/>
                  </a:ext>
                </a:extLst>
              </a:tr>
              <a:tr h="865184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1" i="0" u="none" strike="noStrike" dirty="0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5. Améliorer la surveillance des griefs et des plaintes pour motifs religieux ou spirituels déposés par les délinquants</a:t>
                      </a:r>
                    </a:p>
                  </a:txBody>
                  <a:tcPr marL="7543" marR="7543" marT="7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L’Aumônerie recueille les données sur les griefs et les plaintes pour motifs religieux ou spirituels dans Gestion du rendement à des fins de suivi et de surveillance.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667568"/>
                  </a:ext>
                </a:extLst>
              </a:tr>
              <a:tr h="793037"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1" i="0" u="none" strike="noStrike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6. Mieux répondre aux besoins des diverses populations de détenus</a:t>
                      </a:r>
                    </a:p>
                  </a:txBody>
                  <a:tcPr marL="7543" marR="7543" marT="7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0" i="0" u="none" strike="noStrike" dirty="0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Les formations obligatoires des aumôniers ont été mises à jour afin d’y ajouter les formations en ligne et en classe sur les compétences culturelles du SCC et sur la diversité et l’identité ou l’expression de genre (2019-2020), la Trousse de ressources en santé mentale du SCC (2020-2021), et la formation Répondre aux besoins de diverses populations (condamnés à perpétuité) (2021-2022).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60332"/>
                  </a:ext>
                </a:extLst>
              </a:tr>
              <a:tr h="294341">
                <a:tc rowSpan="4">
                  <a:txBody>
                    <a:bodyPr/>
                    <a:lstStyle/>
                    <a:p>
                      <a:pPr marL="72000" algn="l" rtl="0" fontAlgn="ctr"/>
                      <a:r>
                        <a:rPr lang="fr-CA" sz="1200" b="1" i="0" u="none" strike="noStrike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7. Établir des normes d’excellence et d’amélioration continue de la qualité</a:t>
                      </a:r>
                    </a:p>
                  </a:txBody>
                  <a:tcPr marL="7543" marR="7543" marT="7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Consultation continue avec le Comité interconfessionnel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267444"/>
                  </a:ext>
                </a:extLst>
              </a:tr>
              <a:tr h="61544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Mises à jour continues du Guide à l’intention des aumôniers afin de répondre aux besoins religieux et spirituels des délinquants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373890"/>
                  </a:ext>
                </a:extLst>
              </a:tr>
              <a:tr h="46381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Mise en œuvre d’un plan de communication et de mobilisation des intervenants communautaires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48122"/>
                  </a:ext>
                </a:extLst>
              </a:tr>
              <a:tr h="62436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Planification annuelle et trimestrielle de l’affectation des ressources pour répondre à l’évolution des besoins religieux et spirituels des délinquants</a:t>
                      </a: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Programme permanent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3250"/>
                  </a:ext>
                </a:extLst>
              </a:tr>
              <a:tr h="561924">
                <a:tc rowSpan="2">
                  <a:txBody>
                    <a:bodyPr/>
                    <a:lstStyle/>
                    <a:p>
                      <a:pPr marL="72000" algn="l" fontAlgn="ctr"/>
                      <a:r>
                        <a:rPr lang="fr-CA" sz="1200" b="1" i="0" u="none" strike="noStrike">
                          <a:solidFill>
                            <a:srgbClr val="CC8A00"/>
                          </a:solidFill>
                          <a:latin typeface="Arial" panose="020B0604020202020204" pitchFamily="34" charset="0"/>
                        </a:rPr>
                        <a:t>8. Évaluer le modèle de prestation de services de l’aumônerie et établir des compétences clés pour la prestation de services interconfessionnels</a:t>
                      </a:r>
                    </a:p>
                  </a:txBody>
                  <a:tcPr marL="7543" marR="7543" marT="75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Une étude de faisabilité sur l’établissement de compétences clés pour les aumôniers a été effectuée. 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Novembre 2020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552696"/>
                  </a:ext>
                </a:extLst>
              </a:tr>
              <a:tr h="35677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CA" sz="1200" b="0" i="0" u="none" strike="noStrike">
                          <a:solidFill>
                            <a:srgbClr val="002E5D"/>
                          </a:solidFill>
                          <a:latin typeface="Arial" panose="020B0604020202020204" pitchFamily="34" charset="0"/>
                        </a:rPr>
                        <a:t>Étude de faisabilité et analyse de rentabilisation sur les modèles de prestation de services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200" b="0" i="0" u="none" strike="noStrike" dirty="0">
                          <a:solidFill>
                            <a:srgbClr val="203764"/>
                          </a:solidFill>
                          <a:latin typeface="Arial" panose="020B0604020202020204" pitchFamily="34" charset="0"/>
                        </a:rPr>
                        <a:t>Mars 2022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069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48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8119" y="1844675"/>
            <a:ext cx="8229946" cy="48751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fr-CA" sz="1800" b="1" dirty="0">
                <a:solidFill>
                  <a:schemeClr val="tx2"/>
                </a:solidFill>
                <a:latin typeface="Arial"/>
                <a:cs typeface="Arial"/>
              </a:rPr>
              <a:t>DC 750 – Services d’aumônerie </a:t>
            </a:r>
            <a:r>
              <a:rPr lang="fr-CA" sz="1800" dirty="0">
                <a:solidFill>
                  <a:schemeClr val="tx2"/>
                </a:solidFill>
                <a:latin typeface="Arial"/>
                <a:cs typeface="Arial"/>
              </a:rPr>
              <a:t>et</a:t>
            </a:r>
            <a:r>
              <a:rPr lang="fr-CA" sz="1800" b="1" dirty="0">
                <a:solidFill>
                  <a:schemeClr val="tx2"/>
                </a:solidFill>
                <a:latin typeface="Arial"/>
                <a:cs typeface="Arial"/>
              </a:rPr>
              <a:t> LD 750-2 – Gestion des espaces sacrés interconfessionnels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fr-CA" sz="1600" dirty="0">
                <a:solidFill>
                  <a:schemeClr val="tx2"/>
                </a:solidFill>
                <a:latin typeface="Arial"/>
                <a:cs typeface="Arial"/>
              </a:rPr>
              <a:t>Les consultations et les révisions finales sont terminées. Traduction des politiques du SCC pour les étapes finales en vue de les approuver et les publier d’ici le 31 décembre 2022.</a:t>
            </a:r>
          </a:p>
          <a:p>
            <a:pPr marL="228600" indent="-228600" algn="l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fr-CA" sz="1800" b="1" dirty="0">
                <a:solidFill>
                  <a:schemeClr val="tx2"/>
                </a:solidFill>
                <a:latin typeface="Arial"/>
                <a:cs typeface="Arial"/>
              </a:rPr>
              <a:t>LD 750-1 – Accommodements religieux des détenus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fr-CA" sz="1600" dirty="0">
                <a:solidFill>
                  <a:schemeClr val="tx2"/>
                </a:solidFill>
                <a:latin typeface="Arial"/>
                <a:cs typeface="Arial"/>
              </a:rPr>
              <a:t>Pour renforcer cette politique, l’Aumônerie consulte les Services juridiques pour obtenir des conseils et des opinions sur l’utilisation religieuse d’objets interdits (p. ex. vin de messe, cannabis).</a:t>
            </a:r>
          </a:p>
          <a:p>
            <a:pPr marL="228600" indent="-228600" algn="l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fr-CA" sz="1800" b="1" dirty="0">
                <a:solidFill>
                  <a:schemeClr val="tx2"/>
                </a:solidFill>
                <a:latin typeface="Arial"/>
                <a:cs typeface="Arial"/>
              </a:rPr>
              <a:t>LD 750-3 – Accommodements des détenus fondés sur la liberté de conscience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fr-CA" sz="1600" dirty="0">
                <a:solidFill>
                  <a:schemeClr val="tx2"/>
                </a:solidFill>
                <a:latin typeface="Arial"/>
                <a:cs typeface="Arial"/>
              </a:rPr>
              <a:t>De nouvelles lignes directrices appuieront les délinquants qui demandent des accommodements qui ne répondent pas aux critères des LD 750-1 – Accommodements religieux des détenus (c.-à-d. soutien du groupe confessionnel pour leur demande d’accommodement religieux). On demande au Comité interconfessionnel de désigner un membre qui participera à l’élaboration de cette politique.</a:t>
            </a:r>
          </a:p>
          <a:p>
            <a:pPr algn="l"/>
            <a:endParaRPr lang="en-US" sz="2800" dirty="0">
              <a:solidFill>
                <a:srgbClr val="002E5D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792" y="691283"/>
            <a:ext cx="7646988" cy="782783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4000">
                <a:solidFill>
                  <a:schemeClr val="bg1"/>
                </a:solidFill>
              </a:rPr>
              <a:t>Mise à jour sur les politiques</a:t>
            </a:r>
          </a:p>
        </p:txBody>
      </p:sp>
    </p:spTree>
    <p:extLst>
      <p:ext uri="{BB962C8B-B14F-4D97-AF65-F5344CB8AC3E}">
        <p14:creationId xmlns:p14="http://schemas.microsoft.com/office/powerpoint/2010/main" val="15324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878"/>
            <a:ext cx="8229600" cy="960933"/>
          </a:xfrm>
        </p:spPr>
        <p:txBody>
          <a:bodyPr>
            <a:normAutofit fontScale="90000"/>
          </a:bodyPr>
          <a:lstStyle/>
          <a:p>
            <a:r>
              <a:rPr lang="fr-CA" dirty="0">
                <a:solidFill>
                  <a:schemeClr val="bg1"/>
                </a:solidFill>
              </a:rPr>
              <a:t>Projets de collaboration entre le SCC et le Comité interconfessionnel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008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>
                <a:solidFill>
                  <a:schemeClr val="tx2"/>
                </a:solidFill>
              </a:rPr>
              <a:t>Excellence dans les services d’aumônerie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tx2"/>
                </a:solidFill>
              </a:rPr>
              <a:t>Définition des pratiques exemplaires pour les services d’aumônerie actuels et futurs, notamment : aide et soutien virtuels pour les délinquants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>
                <a:solidFill>
                  <a:schemeClr val="tx2"/>
                </a:solidFill>
              </a:rPr>
              <a:t>Guide du SCC à l’intention des aumôniers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>
                <a:solidFill>
                  <a:schemeClr val="tx2"/>
                </a:solidFill>
              </a:rPr>
              <a:t>Rapport annuel du SCC — 2016 – 2022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>
                <a:solidFill>
                  <a:schemeClr val="tx2"/>
                </a:solidFill>
              </a:rPr>
              <a:t>Qualifications requises pour le poste d’aumônier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tx2"/>
                </a:solidFill>
              </a:rPr>
              <a:t>Exigences des groupes confessionnels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tx2"/>
                </a:solidFill>
              </a:rPr>
              <a:t>Compétences multiconfessionnelles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>
                <a:solidFill>
                  <a:schemeClr val="tx2"/>
                </a:solidFill>
              </a:rPr>
              <a:t>Mise à jour de la prière du SCC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>
                <a:solidFill>
                  <a:schemeClr val="tx2"/>
                </a:solidFill>
              </a:rPr>
              <a:t>Création d’un guide sur la prière publique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>
                <a:solidFill>
                  <a:schemeClr val="tx2"/>
                </a:solidFill>
              </a:rPr>
              <a:t>Renouvellement du protocole d’entente</a:t>
            </a:r>
          </a:p>
        </p:txBody>
      </p:sp>
    </p:spTree>
    <p:extLst>
      <p:ext uri="{BB962C8B-B14F-4D97-AF65-F5344CB8AC3E}">
        <p14:creationId xmlns:p14="http://schemas.microsoft.com/office/powerpoint/2010/main" val="237740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2456"/>
            <a:ext cx="8229600" cy="1143000"/>
          </a:xfrm>
        </p:spPr>
        <p:txBody>
          <a:bodyPr/>
          <a:lstStyle/>
          <a:p>
            <a:r>
              <a:rPr lang="fr-CA">
                <a:solidFill>
                  <a:schemeClr val="bg1"/>
                </a:solidFill>
              </a:rPr>
              <a:t>Projets de collaboration (suite)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CA" sz="300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fr-CA" sz="3000" i="1">
                <a:solidFill>
                  <a:schemeClr val="accent1">
                    <a:lumMod val="75000"/>
                  </a:schemeClr>
                </a:solidFill>
              </a:rPr>
              <a:t>Loi établissant un cadre fédéral visant à réduire la récidive</a:t>
            </a:r>
            <a:r>
              <a:rPr lang="fr-CA" sz="3000">
                <a:solidFill>
                  <a:schemeClr val="accent1">
                    <a:lumMod val="75000"/>
                  </a:schemeClr>
                </a:solidFill>
              </a:rPr>
              <a:t> est entrée en vigueur le 29 juin 2021.</a:t>
            </a:r>
          </a:p>
          <a:p>
            <a:pPr lvl="0"/>
            <a:r>
              <a:rPr lang="fr-CA" sz="3000">
                <a:solidFill>
                  <a:schemeClr val="accent1">
                    <a:lumMod val="75000"/>
                  </a:schemeClr>
                </a:solidFill>
              </a:rPr>
              <a:t>Par conséquent, Sécurité publique Canada (SP) élabore un cadre sur la récidive visant à faciliter la réintégration sécuritaire des délinquants fédéraux dans la collectivité et à améliorer les programmes de réadaptation afin de réduire la récidive.</a:t>
            </a:r>
          </a:p>
          <a:p>
            <a:pPr lvl="0"/>
            <a:r>
              <a:rPr lang="fr-CA" sz="3000">
                <a:solidFill>
                  <a:schemeClr val="accent1">
                    <a:lumMod val="75000"/>
                  </a:schemeClr>
                </a:solidFill>
              </a:rPr>
              <a:t>SP souhaite collaborer avec les services d’aumônerie et le Comité interconfessionnel pour atteindre l’objectif suivant : « </a:t>
            </a:r>
            <a:r>
              <a:rPr lang="fr-CA" sz="3000" i="1">
                <a:solidFill>
                  <a:schemeClr val="accent1">
                    <a:lumMod val="75000"/>
                  </a:schemeClr>
                </a:solidFill>
              </a:rPr>
              <a:t>appuyer les initiatives à caractère confessionnel et communautaire axées sur la réinsertion sociale des personnes qui ont été incarcérées</a:t>
            </a:r>
            <a:r>
              <a:rPr lang="fr-CA" sz="3000">
                <a:solidFill>
                  <a:schemeClr val="accent1">
                    <a:lumMod val="75000"/>
                  </a:schemeClr>
                </a:solidFill>
              </a:rPr>
              <a:t>. »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812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6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Engagement du Comité interconfessionnel auprès du SCC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>
                <a:solidFill>
                  <a:schemeClr val="tx2"/>
                </a:solidFill>
              </a:rPr>
              <a:t>Rencontres mensuelles à l’échelle nationale et régionale entre Bridges of Canada et les aumôniers, organisées par le SCC</a:t>
            </a:r>
          </a:p>
          <a:p>
            <a:r>
              <a:rPr lang="fr-CA">
                <a:solidFill>
                  <a:schemeClr val="tx2"/>
                </a:solidFill>
              </a:rPr>
              <a:t>Rencontres entre les cadres du Comité interconfessionnel et le responsable de l’Aumônerie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tx2"/>
                </a:solidFill>
              </a:rPr>
              <a:t>Les cadres du Comité interconfessionnel participeront à une réunion de l’Équipe de gestion de l’Aumônerie plutôt que de rencontrer le responsable de l’Aumônerie.</a:t>
            </a:r>
          </a:p>
          <a:p>
            <a:r>
              <a:rPr lang="fr-CA">
                <a:solidFill>
                  <a:schemeClr val="tx2"/>
                </a:solidFill>
              </a:rPr>
              <a:t>Projets de collaboration</a:t>
            </a:r>
          </a:p>
          <a:p>
            <a:r>
              <a:rPr lang="fr-CA">
                <a:solidFill>
                  <a:schemeClr val="tx2"/>
                </a:solidFill>
              </a:rPr>
              <a:t>Visites des établissements à l’automne 2022 </a:t>
            </a:r>
          </a:p>
          <a:p>
            <a:pPr marL="457200" lvl="1" indent="0">
              <a:buNone/>
            </a:pPr>
            <a:endParaRPr lang="en-CA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374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629"/>
            <a:ext cx="8229600" cy="1143000"/>
          </a:xfrm>
        </p:spPr>
        <p:txBody>
          <a:bodyPr/>
          <a:lstStyle/>
          <a:p>
            <a:r>
              <a:rPr lang="fr-CA">
                <a:solidFill>
                  <a:schemeClr val="bg1"/>
                </a:solidFill>
              </a:rPr>
              <a:t>Nouveaux défis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>
                <a:solidFill>
                  <a:schemeClr val="tx2"/>
                </a:solidFill>
              </a:rPr>
              <a:t>Plaintes des délinquants à la Commission canadienne des droits de la personne (CCDP)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tx2"/>
                </a:solidFill>
              </a:rPr>
              <a:t>Complexité, augmentation importante, approche de la CCDP</a:t>
            </a:r>
          </a:p>
          <a:p>
            <a:r>
              <a:rPr lang="fr-CA">
                <a:solidFill>
                  <a:schemeClr val="tx2"/>
                </a:solidFill>
              </a:rPr>
              <a:t>Disponibilité du clergé (ROPQ) de différents groupes confessionnels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tx2"/>
                </a:solidFill>
              </a:rPr>
              <a:t>Évolution des normes des groupes confessionnels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6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fr-CA" sz="6000" dirty="0">
                <a:solidFill>
                  <a:schemeClr val="tx2"/>
                </a:solidFill>
              </a:rPr>
              <a:t>Des questions?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62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8119" y="1844675"/>
            <a:ext cx="7981670" cy="47927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950" dirty="0">
              <a:solidFill>
                <a:srgbClr val="002E5D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792" y="664648"/>
            <a:ext cx="7646988" cy="990600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300">
                <a:solidFill>
                  <a:schemeClr val="bg1"/>
                </a:solidFill>
              </a:rPr>
              <a:t>Reconnaissance des terres ancestrales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119" y="2028305"/>
            <a:ext cx="830012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400">
                <a:solidFill>
                  <a:schemeClr val="tx2"/>
                </a:solidFill>
              </a:rPr>
              <a:t>Je reconnais que je m’adresse à vous aujourd’hui sur le territoire traditionnel non cédé du peuple algonquin anishnabe.</a:t>
            </a:r>
          </a:p>
          <a:p>
            <a:endParaRPr lang="en-CA" sz="24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400">
                <a:solidFill>
                  <a:schemeClr val="tx2"/>
                </a:solidFill>
              </a:rPr>
              <a:t>J’invite chacun d’entre nous à réfléchir à la terre sur laquelle nous vivons et travaillons, à notre relation avec cette terre et à notre relation avec ceux dont c’est le territoire traditionnel.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541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5583"/>
            <a:ext cx="8229600" cy="1143000"/>
          </a:xfrm>
        </p:spPr>
        <p:txBody>
          <a:bodyPr/>
          <a:lstStyle/>
          <a:p>
            <a:r>
              <a:rPr lang="fr-CA">
                <a:solidFill>
                  <a:schemeClr val="bg1"/>
                </a:solidFill>
              </a:rPr>
              <a:t>« Nouvelle normalité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chemeClr val="tx2"/>
                </a:solidFill>
              </a:rPr>
              <a:t>Réponse à l’évolution de la pandémie </a:t>
            </a:r>
          </a:p>
          <a:p>
            <a:r>
              <a:rPr lang="fr-CA" dirty="0">
                <a:solidFill>
                  <a:schemeClr val="tx2"/>
                </a:solidFill>
              </a:rPr>
              <a:t>Présence de personnel et d’entrepreneurs sur place – la prise de décisions passe du niveau national au niveau de l’unité opérationnelle</a:t>
            </a:r>
          </a:p>
          <a:p>
            <a:r>
              <a:rPr lang="fr-CA" dirty="0">
                <a:solidFill>
                  <a:schemeClr val="tx2"/>
                </a:solidFill>
              </a:rPr>
              <a:t>Les unités opérationnelles veulent avoir une gamme complète de programmes et d’activités pour les détenus.</a:t>
            </a:r>
          </a:p>
        </p:txBody>
      </p:sp>
    </p:spTree>
    <p:extLst>
      <p:ext uri="{BB962C8B-B14F-4D97-AF65-F5344CB8AC3E}">
        <p14:creationId xmlns:p14="http://schemas.microsoft.com/office/powerpoint/2010/main" val="302718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6083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8119" y="1844675"/>
            <a:ext cx="7981670" cy="4251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algn="l"/>
            <a:endParaRPr lang="en-US" dirty="0">
              <a:solidFill>
                <a:srgbClr val="002E5D"/>
              </a:solidFill>
              <a:latin typeface="Arial"/>
              <a:cs typeface="Arial"/>
            </a:endParaRPr>
          </a:p>
          <a:p>
            <a:pPr algn="l"/>
            <a:endParaRPr lang="en-US" dirty="0">
              <a:solidFill>
                <a:srgbClr val="002E5D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792" y="697984"/>
            <a:ext cx="7646988" cy="990600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300" dirty="0">
                <a:solidFill>
                  <a:schemeClr val="bg1"/>
                </a:solidFill>
              </a:rPr>
              <a:t>Rapports de fin d’exercice 2021-2022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605985"/>
              </p:ext>
            </p:extLst>
          </p:nvPr>
        </p:nvGraphicFramePr>
        <p:xfrm>
          <a:off x="478119" y="1933289"/>
          <a:ext cx="8187763" cy="473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299">
                  <a:extLst>
                    <a:ext uri="{9D8B030D-6E8A-4147-A177-3AD203B41FA5}">
                      <a16:colId xmlns:a16="http://schemas.microsoft.com/office/drawing/2014/main" val="650656568"/>
                    </a:ext>
                  </a:extLst>
                </a:gridCol>
                <a:gridCol w="1453805">
                  <a:extLst>
                    <a:ext uri="{9D8B030D-6E8A-4147-A177-3AD203B41FA5}">
                      <a16:colId xmlns:a16="http://schemas.microsoft.com/office/drawing/2014/main" val="730046651"/>
                    </a:ext>
                  </a:extLst>
                </a:gridCol>
                <a:gridCol w="1637553">
                  <a:extLst>
                    <a:ext uri="{9D8B030D-6E8A-4147-A177-3AD203B41FA5}">
                      <a16:colId xmlns:a16="http://schemas.microsoft.com/office/drawing/2014/main" val="2283497089"/>
                    </a:ext>
                  </a:extLst>
                </a:gridCol>
                <a:gridCol w="1637553">
                  <a:extLst>
                    <a:ext uri="{9D8B030D-6E8A-4147-A177-3AD203B41FA5}">
                      <a16:colId xmlns:a16="http://schemas.microsoft.com/office/drawing/2014/main" val="2121877304"/>
                    </a:ext>
                  </a:extLst>
                </a:gridCol>
                <a:gridCol w="1637553">
                  <a:extLst>
                    <a:ext uri="{9D8B030D-6E8A-4147-A177-3AD203B41FA5}">
                      <a16:colId xmlns:a16="http://schemas.microsoft.com/office/drawing/2014/main" val="1972778318"/>
                    </a:ext>
                  </a:extLst>
                </a:gridCol>
              </a:tblGrid>
              <a:tr h="444943">
                <a:tc>
                  <a:txBody>
                    <a:bodyPr/>
                    <a:lstStyle/>
                    <a:p>
                      <a:r>
                        <a:rPr lang="fr-CA" sz="1200"/>
                        <a:t>BPR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/>
                        <a:t>CAOPC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/>
                        <a:t>CAOPC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/>
                        <a:t>CAOPC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/>
                        <a:t>CAOPC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99235"/>
                  </a:ext>
                </a:extLst>
              </a:tr>
              <a:tr h="1526797">
                <a:tc>
                  <a:txBody>
                    <a:bodyPr/>
                    <a:lstStyle/>
                    <a:p>
                      <a:r>
                        <a:rPr lang="fr-CA" sz="1200" dirty="0"/>
                        <a:t>Indicateurs de rendement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Nombre de contacts des services d’aumônerie avec des délinquants en établissement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/>
                        <a:t>Nombre d’activités d’aumônerie en établissement auxquelles participent des bénévoles</a:t>
                      </a:r>
                      <a:r>
                        <a:rPr lang="fr-CA" sz="1200" baseline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Nombre d’heures de service auxquelles participent des bénévoles des projets de partenariats de réinsertion sociale avec des groupes confessionnels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Pourcentage de conformité aux normes établies en matière de services spirituels en établissement et dans la collectivité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84503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r>
                        <a:rPr lang="fr-CA" sz="1200" dirty="0"/>
                        <a:t>Services touchés par la COVID-19?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37215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r>
                        <a:rPr lang="fr-CA" sz="1200"/>
                        <a:t>Fourchette prévue*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415 000 à 425 000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25 000 à 30 000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25 000 à 30 000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86 % à 100 %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086091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pPr algn="r"/>
                      <a:r>
                        <a:rPr lang="fr-CA" sz="1200" b="1" dirty="0"/>
                        <a:t>Données annuelles pour 2021-2022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b="1"/>
                        <a:t>171 884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b="1"/>
                        <a:t>12 990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b="1"/>
                        <a:t>9 366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b="1"/>
                        <a:t>94,1 %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314952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pPr algn="r"/>
                      <a:r>
                        <a:rPr lang="fr-CA" sz="1200" dirty="0"/>
                        <a:t>Données annuelles pour 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124 905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8 924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12 283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59 %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05161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pPr algn="r"/>
                      <a:r>
                        <a:rPr lang="fr-CA" sz="1200" dirty="0"/>
                        <a:t>Données annuelles pour 2019-2020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455 110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36 952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26 349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94,4 %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49943"/>
                  </a:ext>
                </a:extLst>
              </a:tr>
              <a:tr h="446442">
                <a:tc>
                  <a:txBody>
                    <a:bodyPr/>
                    <a:lstStyle/>
                    <a:p>
                      <a:pPr algn="r"/>
                      <a:r>
                        <a:rPr lang="fr-CA" sz="1200" dirty="0"/>
                        <a:t>Données annuelles pour 2018-2019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472 924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48 001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/>
                        <a:t>28 498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100 %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7059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467301"/>
              </p:ext>
            </p:extLst>
          </p:nvPr>
        </p:nvGraphicFramePr>
        <p:xfrm>
          <a:off x="478119" y="1532493"/>
          <a:ext cx="8187762" cy="400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447">
                  <a:extLst>
                    <a:ext uri="{9D8B030D-6E8A-4147-A177-3AD203B41FA5}">
                      <a16:colId xmlns:a16="http://schemas.microsoft.com/office/drawing/2014/main" val="3617673307"/>
                    </a:ext>
                  </a:extLst>
                </a:gridCol>
                <a:gridCol w="4891315">
                  <a:extLst>
                    <a:ext uri="{9D8B030D-6E8A-4147-A177-3AD203B41FA5}">
                      <a16:colId xmlns:a16="http://schemas.microsoft.com/office/drawing/2014/main" val="2387346950"/>
                    </a:ext>
                  </a:extLst>
                </a:gridCol>
              </a:tblGrid>
              <a:tr h="400278">
                <a:tc>
                  <a:txBody>
                    <a:bodyPr/>
                    <a:lstStyle/>
                    <a:p>
                      <a:r>
                        <a:rPr lang="fr-CA" sz="1400" dirty="0"/>
                        <a:t>Résultats prévus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Les délinquants ont accès à des services d’aumônerie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03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88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230"/>
            <a:ext cx="8229600" cy="979756"/>
          </a:xfrm>
        </p:spPr>
        <p:txBody>
          <a:bodyPr>
            <a:normAutofit fontScale="90000"/>
          </a:bodyPr>
          <a:lstStyle/>
          <a:p>
            <a:r>
              <a:rPr lang="fr-CA" sz="3300" dirty="0">
                <a:solidFill>
                  <a:schemeClr val="bg1"/>
                </a:solidFill>
              </a:rPr>
              <a:t>Services d’aumônerie en établissement</a:t>
            </a:r>
            <a:br>
              <a:rPr lang="fr-CA" sz="3300" dirty="0">
                <a:solidFill>
                  <a:schemeClr val="bg1"/>
                </a:solidFill>
              </a:rPr>
            </a:br>
            <a:r>
              <a:rPr lang="fr-CA" sz="3300" dirty="0">
                <a:solidFill>
                  <a:schemeClr val="bg1"/>
                </a:solidFill>
              </a:rPr>
              <a:t>Du 1</a:t>
            </a:r>
            <a:r>
              <a:rPr lang="fr-CA" sz="3300" baseline="30000" dirty="0">
                <a:solidFill>
                  <a:schemeClr val="bg1"/>
                </a:solidFill>
              </a:rPr>
              <a:t>er</a:t>
            </a:r>
            <a:r>
              <a:rPr lang="fr-CA" sz="3300" dirty="0">
                <a:solidFill>
                  <a:schemeClr val="bg1"/>
                </a:solidFill>
              </a:rPr>
              <a:t> avril 2021 au 31 mars 2022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127989"/>
              </p:ext>
            </p:extLst>
          </p:nvPr>
        </p:nvGraphicFramePr>
        <p:xfrm>
          <a:off x="755374" y="2273119"/>
          <a:ext cx="7540487" cy="2712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191">
                  <a:extLst>
                    <a:ext uri="{9D8B030D-6E8A-4147-A177-3AD203B41FA5}">
                      <a16:colId xmlns:a16="http://schemas.microsoft.com/office/drawing/2014/main" val="2345910037"/>
                    </a:ext>
                  </a:extLst>
                </a:gridCol>
                <a:gridCol w="1789044">
                  <a:extLst>
                    <a:ext uri="{9D8B030D-6E8A-4147-A177-3AD203B41FA5}">
                      <a16:colId xmlns:a16="http://schemas.microsoft.com/office/drawing/2014/main" val="1757337274"/>
                    </a:ext>
                  </a:extLst>
                </a:gridCol>
                <a:gridCol w="1489032">
                  <a:extLst>
                    <a:ext uri="{9D8B030D-6E8A-4147-A177-3AD203B41FA5}">
                      <a16:colId xmlns:a16="http://schemas.microsoft.com/office/drawing/2014/main" val="530926336"/>
                    </a:ext>
                  </a:extLst>
                </a:gridCol>
                <a:gridCol w="1832459">
                  <a:extLst>
                    <a:ext uri="{9D8B030D-6E8A-4147-A177-3AD203B41FA5}">
                      <a16:colId xmlns:a16="http://schemas.microsoft.com/office/drawing/2014/main" val="3657580879"/>
                    </a:ext>
                  </a:extLst>
                </a:gridCol>
                <a:gridCol w="1263761">
                  <a:extLst>
                    <a:ext uri="{9D8B030D-6E8A-4147-A177-3AD203B41FA5}">
                      <a16:colId xmlns:a16="http://schemas.microsoft.com/office/drawing/2014/main" val="3406309030"/>
                    </a:ext>
                  </a:extLst>
                </a:gridCol>
              </a:tblGrid>
              <a:tr h="434912"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Nombre de commandes subséquentes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Type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u="none" strike="noStrike" dirty="0"/>
                        <a:t>Heures prévues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u="none" strike="noStrike" dirty="0"/>
                        <a:t>Heures offertes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u="none" strike="noStrike"/>
                        <a:t>% 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18221"/>
                  </a:ext>
                </a:extLst>
              </a:tr>
              <a:tr h="467728">
                <a:tc>
                  <a:txBody>
                    <a:bodyPr/>
                    <a:lstStyle/>
                    <a:p>
                      <a:pPr algn="ctr"/>
                      <a:r>
                        <a:rPr lang="fr-CA" b="1" dirty="0"/>
                        <a:t>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600" b="1" u="none" strike="noStrike" dirty="0"/>
                        <a:t>En établissement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119 859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104 600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87,3 %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3788942"/>
                  </a:ext>
                </a:extLst>
              </a:tr>
              <a:tr h="467728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600" b="1" u="none" strike="noStrike" dirty="0"/>
                        <a:t>En établissement – UIS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4 280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3 273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76,5 %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47123"/>
                  </a:ext>
                </a:extLst>
              </a:tr>
              <a:tr h="557759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158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600" b="1" u="none" strike="noStrike" dirty="0"/>
                        <a:t>Spécialisé dans une tradition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39 138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21 744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58,8 %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561255"/>
                  </a:ext>
                </a:extLst>
              </a:tr>
              <a:tr h="467728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241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Heures totales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163 277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129 617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79,4 %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0734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3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8119" y="1844675"/>
            <a:ext cx="7981670" cy="4251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algn="l"/>
            <a:endParaRPr lang="en-US" dirty="0">
              <a:solidFill>
                <a:srgbClr val="002E5D"/>
              </a:solidFill>
              <a:latin typeface="Arial"/>
              <a:cs typeface="Arial"/>
            </a:endParaRPr>
          </a:p>
          <a:p>
            <a:pPr algn="l"/>
            <a:endParaRPr lang="en-US" dirty="0">
              <a:solidFill>
                <a:srgbClr val="002E5D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790" y="494039"/>
            <a:ext cx="7646988" cy="990600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CA" sz="2400" dirty="0">
                <a:solidFill>
                  <a:schemeClr val="bg1"/>
                </a:solidFill>
              </a:rPr>
              <a:t>Services d’aumônerie en établissement pour 2021-2022</a:t>
            </a:r>
          </a:p>
          <a:p>
            <a:pPr>
              <a:spcBef>
                <a:spcPts val="0"/>
              </a:spcBef>
            </a:pPr>
            <a:r>
              <a:rPr lang="fr-CA" sz="2400" dirty="0">
                <a:solidFill>
                  <a:schemeClr val="bg1"/>
                </a:solidFill>
              </a:rPr>
              <a:t>Niveaux de service annuels</a:t>
            </a:r>
            <a:endParaRPr lang="fr-CA" sz="33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586445"/>
              </p:ext>
            </p:extLst>
          </p:nvPr>
        </p:nvGraphicFramePr>
        <p:xfrm>
          <a:off x="621790" y="2169040"/>
          <a:ext cx="7837998" cy="2992369"/>
        </p:xfrm>
        <a:graphic>
          <a:graphicData uri="http://schemas.openxmlformats.org/drawingml/2006/table">
            <a:tbl>
              <a:tblPr/>
              <a:tblGrid>
                <a:gridCol w="1518304">
                  <a:extLst>
                    <a:ext uri="{9D8B030D-6E8A-4147-A177-3AD203B41FA5}">
                      <a16:colId xmlns:a16="http://schemas.microsoft.com/office/drawing/2014/main" val="3942566019"/>
                    </a:ext>
                  </a:extLst>
                </a:gridCol>
                <a:gridCol w="1399995">
                  <a:extLst>
                    <a:ext uri="{9D8B030D-6E8A-4147-A177-3AD203B41FA5}">
                      <a16:colId xmlns:a16="http://schemas.microsoft.com/office/drawing/2014/main" val="3749817541"/>
                    </a:ext>
                  </a:extLst>
                </a:gridCol>
                <a:gridCol w="1518304">
                  <a:extLst>
                    <a:ext uri="{9D8B030D-6E8A-4147-A177-3AD203B41FA5}">
                      <a16:colId xmlns:a16="http://schemas.microsoft.com/office/drawing/2014/main" val="2748613356"/>
                    </a:ext>
                  </a:extLst>
                </a:gridCol>
                <a:gridCol w="1168304">
                  <a:extLst>
                    <a:ext uri="{9D8B030D-6E8A-4147-A177-3AD203B41FA5}">
                      <a16:colId xmlns:a16="http://schemas.microsoft.com/office/drawing/2014/main" val="2411405789"/>
                    </a:ext>
                  </a:extLst>
                </a:gridCol>
                <a:gridCol w="1286616">
                  <a:extLst>
                    <a:ext uri="{9D8B030D-6E8A-4147-A177-3AD203B41FA5}">
                      <a16:colId xmlns:a16="http://schemas.microsoft.com/office/drawing/2014/main" val="495692553"/>
                    </a:ext>
                  </a:extLst>
                </a:gridCol>
                <a:gridCol w="946475">
                  <a:extLst>
                    <a:ext uri="{9D8B030D-6E8A-4147-A177-3AD203B41FA5}">
                      <a16:colId xmlns:a16="http://schemas.microsoft.com/office/drawing/2014/main" val="2054800778"/>
                    </a:ext>
                  </a:extLst>
                </a:gridCol>
              </a:tblGrid>
              <a:tr h="382774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Selon les normes recommandées par le Comité interconfessionnel :                                                                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29644"/>
                  </a:ext>
                </a:extLst>
              </a:tr>
              <a:tr h="588014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Un aumônier par établissement, cible de 9,5 heures de services d’aumônerie par année et d’au moins 8,4 heures par délinquant annuellement.         Femmes = cible de 22 heures de services d’aumônerie par année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900264"/>
                  </a:ext>
                </a:extLst>
              </a:tr>
              <a:tr h="598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30-12-2021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Heures prévues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Niveau de service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Heures offertes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Niveau de service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96490"/>
                  </a:ext>
                </a:extLst>
              </a:tr>
              <a:tr h="381161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Établissements pour hommes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          149 215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12,81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116 609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10,01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45120"/>
                  </a:ext>
                </a:extLst>
              </a:tr>
              <a:tr h="58081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Établissements pour femmes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            13 858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26,10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11 922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22,45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58679"/>
                  </a:ext>
                </a:extLst>
              </a:tr>
              <a:tr h="363010">
                <a:tc>
                  <a:txBody>
                    <a:bodyPr/>
                    <a:lstStyle/>
                    <a:p>
                      <a:pPr algn="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          163 073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153 759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554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147"/>
            <a:ext cx="8229600" cy="993053"/>
          </a:xfrm>
        </p:spPr>
        <p:txBody>
          <a:bodyPr>
            <a:normAutofit fontScale="90000"/>
          </a:bodyPr>
          <a:lstStyle/>
          <a:p>
            <a:r>
              <a:rPr lang="fr-CA" sz="3600">
                <a:solidFill>
                  <a:schemeClr val="bg1"/>
                </a:solidFill>
              </a:rPr>
              <a:t>Comparaison entre les exercices 2012-2013, 2019-2020 et 2021-2022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48034"/>
              </p:ext>
            </p:extLst>
          </p:nvPr>
        </p:nvGraphicFramePr>
        <p:xfrm>
          <a:off x="635000" y="2144683"/>
          <a:ext cx="7874000" cy="3059084"/>
        </p:xfrm>
        <a:graphic>
          <a:graphicData uri="http://schemas.openxmlformats.org/drawingml/2006/table">
            <a:tbl>
              <a:tblPr/>
              <a:tblGrid>
                <a:gridCol w="1704288">
                  <a:extLst>
                    <a:ext uri="{9D8B030D-6E8A-4147-A177-3AD203B41FA5}">
                      <a16:colId xmlns:a16="http://schemas.microsoft.com/office/drawing/2014/main" val="3885487378"/>
                    </a:ext>
                  </a:extLst>
                </a:gridCol>
                <a:gridCol w="780735">
                  <a:extLst>
                    <a:ext uri="{9D8B030D-6E8A-4147-A177-3AD203B41FA5}">
                      <a16:colId xmlns:a16="http://schemas.microsoft.com/office/drawing/2014/main" val="2960424771"/>
                    </a:ext>
                  </a:extLst>
                </a:gridCol>
                <a:gridCol w="762864">
                  <a:extLst>
                    <a:ext uri="{9D8B030D-6E8A-4147-A177-3AD203B41FA5}">
                      <a16:colId xmlns:a16="http://schemas.microsoft.com/office/drawing/2014/main" val="3888781873"/>
                    </a:ext>
                  </a:extLst>
                </a:gridCol>
                <a:gridCol w="1007165">
                  <a:extLst>
                    <a:ext uri="{9D8B030D-6E8A-4147-A177-3AD203B41FA5}">
                      <a16:colId xmlns:a16="http://schemas.microsoft.com/office/drawing/2014/main" val="1296983309"/>
                    </a:ext>
                  </a:extLst>
                </a:gridCol>
                <a:gridCol w="616609">
                  <a:extLst>
                    <a:ext uri="{9D8B030D-6E8A-4147-A177-3AD203B41FA5}">
                      <a16:colId xmlns:a16="http://schemas.microsoft.com/office/drawing/2014/main" val="188967432"/>
                    </a:ext>
                  </a:extLst>
                </a:gridCol>
                <a:gridCol w="602591">
                  <a:extLst>
                    <a:ext uri="{9D8B030D-6E8A-4147-A177-3AD203B41FA5}">
                      <a16:colId xmlns:a16="http://schemas.microsoft.com/office/drawing/2014/main" val="2756453075"/>
                    </a:ext>
                  </a:extLst>
                </a:gridCol>
                <a:gridCol w="962053">
                  <a:extLst>
                    <a:ext uri="{9D8B030D-6E8A-4147-A177-3AD203B41FA5}">
                      <a16:colId xmlns:a16="http://schemas.microsoft.com/office/drawing/2014/main" val="2017367080"/>
                    </a:ext>
                  </a:extLst>
                </a:gridCol>
                <a:gridCol w="609354">
                  <a:extLst>
                    <a:ext uri="{9D8B030D-6E8A-4147-A177-3AD203B41FA5}">
                      <a16:colId xmlns:a16="http://schemas.microsoft.com/office/drawing/2014/main" val="379855426"/>
                    </a:ext>
                  </a:extLst>
                </a:gridCol>
                <a:gridCol w="828341">
                  <a:extLst>
                    <a:ext uri="{9D8B030D-6E8A-4147-A177-3AD203B41FA5}">
                      <a16:colId xmlns:a16="http://schemas.microsoft.com/office/drawing/2014/main" val="33258796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Services TC/EE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Services TP/ST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4671"/>
                  </a:ext>
                </a:extLst>
              </a:tr>
              <a:tr h="773084">
                <a:tc>
                  <a:txBody>
                    <a:bodyPr/>
                    <a:lstStyle/>
                    <a:p>
                      <a:pPr algn="l" fontAlgn="ctr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Année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Aumôniers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Heures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Contrats et commandes subséquentes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Heures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% de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Contrats et commandes subséquentes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Heures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% de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0755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Offertes en 2012-2013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139 000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125 377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14 000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6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Offertes en 2019-2020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157 000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111 045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45 929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89556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Demandées en 2021-2022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163 277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124 139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39 138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6320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Offertes en 2021-2022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129 617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107 873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21 744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6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13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147"/>
            <a:ext cx="8229600" cy="993053"/>
          </a:xfrm>
        </p:spPr>
        <p:txBody>
          <a:bodyPr/>
          <a:lstStyle/>
          <a:p>
            <a:r>
              <a:rPr lang="fr-CA">
                <a:solidFill>
                  <a:schemeClr val="bg1"/>
                </a:solidFill>
              </a:rPr>
              <a:t>Approvisionnement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b="1" dirty="0">
                <a:solidFill>
                  <a:schemeClr val="tx2"/>
                </a:solidFill>
              </a:rPr>
              <a:t>Services d’aumônerie en établissement pour 2022-2022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tx2"/>
                </a:solidFill>
              </a:rPr>
              <a:t>Le contrat actuel avec Bridges of Canada a été prolongé jusqu’au 30 juin 2022 afin de s’assurer que les délinquants ont accès à des services d’aumônerie jusqu’à ce qu’une nouvelle offre à commandes soit attribuée.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tx2"/>
                </a:solidFill>
              </a:rPr>
              <a:t>Les services demandés en 2022-2023 sont les mêmes que ceux demandés en 2021-2022.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tx2"/>
                </a:solidFill>
              </a:rPr>
              <a:t>La demande d’offre à commandes (DOC) a pris fin le 25 avril 2022.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b="1" dirty="0">
                <a:solidFill>
                  <a:schemeClr val="tx2"/>
                </a:solidFill>
              </a:rPr>
              <a:t>Projets de réinsertion sociale avec des groupes confessionnels de 2021 à 2024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tx2"/>
                </a:solidFill>
              </a:rPr>
              <a:t>La demande de propositions (DP) a donné lieu à 15 attributions de contrats.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tx2"/>
                </a:solidFill>
              </a:rPr>
              <a:t>La DP a récemment été republiée pour les cinq emplacements restants.</a:t>
            </a:r>
          </a:p>
        </p:txBody>
      </p:sp>
    </p:spTree>
    <p:extLst>
      <p:ext uri="{BB962C8B-B14F-4D97-AF65-F5344CB8AC3E}">
        <p14:creationId xmlns:p14="http://schemas.microsoft.com/office/powerpoint/2010/main" val="18111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7147"/>
            <a:ext cx="8229600" cy="993053"/>
          </a:xfrm>
        </p:spPr>
        <p:txBody>
          <a:bodyPr/>
          <a:lstStyle/>
          <a:p>
            <a:r>
              <a:rPr lang="fr-CA">
                <a:solidFill>
                  <a:schemeClr val="bg1"/>
                </a:solidFill>
              </a:rPr>
              <a:t>Approvisionnement (suite)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CA" sz="2800" b="1">
                <a:solidFill>
                  <a:schemeClr val="tx2"/>
                </a:solidFill>
              </a:rPr>
              <a:t>Projets de réinsertion sociale dirigée avec des groupes confessionnels (PRSDGC)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2400">
                <a:solidFill>
                  <a:schemeClr val="tx2"/>
                </a:solidFill>
              </a:rPr>
              <a:t>Répondre aux besoins des délinquants en matière de réinsertion sociale dans les collectivités mal desservies.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2400">
                <a:solidFill>
                  <a:schemeClr val="tx2"/>
                </a:solidFill>
              </a:rPr>
              <a:t>Toronto – services pour les délinquants musulmans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2400">
                <a:solidFill>
                  <a:schemeClr val="tx2"/>
                </a:solidFill>
              </a:rPr>
              <a:t>Halifax et Toronto – services pour les délinquants noirs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2400">
                <a:solidFill>
                  <a:schemeClr val="tx2"/>
                </a:solidFill>
              </a:rPr>
              <a:t>Lower Mainland (C.-B.) – services pour les délinquants sikhs</a:t>
            </a:r>
          </a:p>
        </p:txBody>
      </p:sp>
    </p:spTree>
    <p:extLst>
      <p:ext uri="{BB962C8B-B14F-4D97-AF65-F5344CB8AC3E}">
        <p14:creationId xmlns:p14="http://schemas.microsoft.com/office/powerpoint/2010/main" val="250335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Hub Document" ma:contentTypeID="0x010100D58167A97FA0A542AD77A7658FA44E96008708CE6267930044A8B29249C5B4B9CE" ma:contentTypeVersion="38" ma:contentTypeDescription="" ma:contentTypeScope="" ma:versionID="410c517eb7afba4d5589a1cf0ace32a6">
  <xsd:schema xmlns:xsd="http://www.w3.org/2001/XMLSchema" xmlns:xs="http://www.w3.org/2001/XMLSchema" xmlns:p="http://schemas.microsoft.com/office/2006/metadata/properties" xmlns:ns1="http://schemas.microsoft.com/sharepoint/v3" xmlns:ns2="1d384dd3-89af-4e9c-aa5a-01f5663ac963" xmlns:ns3="811b9a30-6843-46fb-b61e-db758a8c4e34" xmlns:ns4="769a94b4-b813-49c6-86ac-c8462e601ec7" targetNamespace="http://schemas.microsoft.com/office/2006/metadata/properties" ma:root="true" ma:fieldsID="f4dfd5ff972fbdd508b6b17cde2b7fdc" ns1:_="" ns2:_="" ns3:_="" ns4:_="">
    <xsd:import namespace="http://schemas.microsoft.com/sharepoint/v3"/>
    <xsd:import namespace="1d384dd3-89af-4e9c-aa5a-01f5663ac963"/>
    <xsd:import namespace="811b9a30-6843-46fb-b61e-db758a8c4e34"/>
    <xsd:import namespace="769a94b4-b813-49c6-86ac-c8462e601ec7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Contact" minOccurs="0"/>
                <xsd:element ref="ns3:SharedWithUsers" minOccurs="0"/>
                <xsd:element ref="ns4:CSC_x0020_template_x0020_information"/>
                <xsd:element ref="ns4:accessibility_x0020_errors_x0020_corrected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Contact" ma:index="10" nillable="true" ma:displayName="Contact" ma:description="Contact is a site column created by the Publishing feature. It is used on the Page Content Type as the person or group who is the contact person for the page.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84dd3-89af-4e9c-aa5a-01f5663ac963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46064408-0409-442e-a195-31ed75d928ae}" ma:internalName="TaxCatchAll" ma:showField="CatchAllData" ma:web="a50a4183-7a67-4762-9651-08f3a85d7a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46064408-0409-442e-a195-31ed75d928ae}" ma:internalName="TaxCatchAllLabel" ma:readOnly="true" ma:showField="CatchAllDataLabel" ma:web="a50a4183-7a67-4762-9651-08f3a85d7a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b9a30-6843-46fb-b61e-db758a8c4e3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9a94b4-b813-49c6-86ac-c8462e601ec7" elementFormDefault="qualified">
    <xsd:import namespace="http://schemas.microsoft.com/office/2006/documentManagement/types"/>
    <xsd:import namespace="http://schemas.microsoft.com/office/infopath/2007/PartnerControls"/>
    <xsd:element name="CSC_x0020_template_x0020_information" ma:index="12" ma:displayName="CSC template information" ma:internalName="CSC_x0020_template_x0020_information">
      <xsd:simpleType>
        <xsd:restriction base="dms:Note">
          <xsd:maxLength value="255"/>
        </xsd:restriction>
      </xsd:simpleType>
    </xsd:element>
    <xsd:element name="accessibility_x0020_errors_x0020_corrected_x003f_" ma:index="13" nillable="true" ma:displayName="accessibility errors corrected?" ma:internalName="accessibility_x0020_errors_x0020_corrected_x003f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384dd3-89af-4e9c-aa5a-01f5663ac963">
      <Value>14</Value>
    </TaxCatchAll>
    <PublishingContact xmlns="http://schemas.microsoft.com/sharepoint/v3">
      <UserInfo>
        <DisplayName/>
        <AccountId xsi:nil="true"/>
        <AccountType/>
      </UserInfo>
    </PublishingContact>
    <SharedWithUsers xmlns="811b9a30-6843-46fb-b61e-db758a8c4e34">
      <UserInfo>
        <DisplayName/>
        <AccountId xsi:nil="true"/>
        <AccountType/>
      </UserInfo>
    </SharedWithUsers>
    <CSC_x0020_template_x0020_information xmlns="769a94b4-b813-49c6-86ac-c8462e601ec7">template name = ppt-no-badge-ENG
content owner = Communications and Engagement</CSC_x0020_template_x0020_information>
    <accessibility_x0020_errors_x0020_corrected_x003f_ xmlns="769a94b4-b813-49c6-86ac-c8462e601ec7" xsi:nil="true"/>
  </documentManagement>
</p:properties>
</file>

<file path=customXml/itemProps1.xml><?xml version="1.0" encoding="utf-8"?>
<ds:datastoreItem xmlns:ds="http://schemas.openxmlformats.org/officeDocument/2006/customXml" ds:itemID="{EA4494CA-6E21-41FE-B1B4-E6370E476D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d384dd3-89af-4e9c-aa5a-01f5663ac963"/>
    <ds:schemaRef ds:uri="811b9a30-6843-46fb-b61e-db758a8c4e34"/>
    <ds:schemaRef ds:uri="769a94b4-b813-49c6-86ac-c8462e601e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3E2D31-F0E3-4E1C-87A9-2397CEBBDD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32FA2C-1592-4C7E-A100-58F4AA5BC99A}">
  <ds:schemaRefs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b9a30-6843-46fb-b61e-db758a8c4e34"/>
    <ds:schemaRef ds:uri="http://schemas.microsoft.com/office/2006/metadata/properties"/>
    <ds:schemaRef ds:uri="769a94b4-b813-49c6-86ac-c8462e601ec7"/>
    <ds:schemaRef ds:uri="1d384dd3-89af-4e9c-aa5a-01f5663ac96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7830</TotalTime>
  <Words>1761</Words>
  <Application>Microsoft Office PowerPoint</Application>
  <PresentationFormat>On-screen Show (4:3)</PresentationFormat>
  <Paragraphs>275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« Nouvelle normalité »</vt:lpstr>
      <vt:lpstr>PowerPoint Presentation</vt:lpstr>
      <vt:lpstr>Services d’aumônerie en établissement Du 1er avril 2021 au 31 mars 2022</vt:lpstr>
      <vt:lpstr>PowerPoint Presentation</vt:lpstr>
      <vt:lpstr>Comparaison entre les exercices 2012-2013, 2019-2020 et 2021-2022</vt:lpstr>
      <vt:lpstr>Approvisionnement</vt:lpstr>
      <vt:lpstr>Approvisionnement (suite)</vt:lpstr>
      <vt:lpstr>PowerPoint Presentation</vt:lpstr>
      <vt:lpstr>PowerPoint Presentation</vt:lpstr>
      <vt:lpstr>PowerPoint Presentation</vt:lpstr>
      <vt:lpstr>Projets de collaboration entre le SCC et le Comité interconfessionnel</vt:lpstr>
      <vt:lpstr>Projets de collaboration (suite)</vt:lpstr>
      <vt:lpstr>Engagement du Comité interconfessionnel auprès du SCC</vt:lpstr>
      <vt:lpstr>Nouveaux défis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template</dc:title>
  <dc:creator>Wiecek Anna (NHQ-AC)</dc:creator>
  <cp:lastModifiedBy>Anita Bale</cp:lastModifiedBy>
  <cp:revision>238</cp:revision>
  <dcterms:created xsi:type="dcterms:W3CDTF">2015-09-25T12:40:48Z</dcterms:created>
  <dcterms:modified xsi:type="dcterms:W3CDTF">2022-11-07T22:54:38Z</dcterms:modified>
</cp:coreProperties>
</file>